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4" r:id="rId3"/>
    <p:sldId id="269" r:id="rId4"/>
    <p:sldId id="272" r:id="rId5"/>
    <p:sldId id="273" r:id="rId6"/>
    <p:sldId id="274" r:id="rId7"/>
    <p:sldId id="275" r:id="rId8"/>
    <p:sldId id="265" r:id="rId9"/>
    <p:sldId id="258" r:id="rId10"/>
    <p:sldId id="266" r:id="rId11"/>
    <p:sldId id="267" r:id="rId12"/>
    <p:sldId id="270" r:id="rId13"/>
    <p:sldId id="268" r:id="rId14"/>
    <p:sldId id="262" r:id="rId15"/>
    <p:sldId id="263" r:id="rId16"/>
    <p:sldId id="257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115CD-00E7-41C8-BD41-909AC264960A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447E9-AAC8-4FBA-9AA2-936173C1B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346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447E9-AAC8-4FBA-9AA2-936173C1BBA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4900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A422A-64CB-40BD-BE4B-55724E38AC07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3972-2593-45B6-9058-AAA1BAA7A3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8173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A422A-64CB-40BD-BE4B-55724E38AC07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3972-2593-45B6-9058-AAA1BAA7A3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292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A422A-64CB-40BD-BE4B-55724E38AC07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3972-2593-45B6-9058-AAA1BAA7A3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7754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A422A-64CB-40BD-BE4B-55724E38AC07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3972-2593-45B6-9058-AAA1BAA7A3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576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A422A-64CB-40BD-BE4B-55724E38AC07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3972-2593-45B6-9058-AAA1BAA7A3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371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A422A-64CB-40BD-BE4B-55724E38AC07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3972-2593-45B6-9058-AAA1BAA7A3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5842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A422A-64CB-40BD-BE4B-55724E38AC07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3972-2593-45B6-9058-AAA1BAA7A3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13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A422A-64CB-40BD-BE4B-55724E38AC07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3972-2593-45B6-9058-AAA1BAA7A3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4292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A422A-64CB-40BD-BE4B-55724E38AC07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3972-2593-45B6-9058-AAA1BAA7A3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565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A422A-64CB-40BD-BE4B-55724E38AC07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3972-2593-45B6-9058-AAA1BAA7A3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7620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A422A-64CB-40BD-BE4B-55724E38AC07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3972-2593-45B6-9058-AAA1BAA7A3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8908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A422A-64CB-40BD-BE4B-55724E38AC07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E3972-2593-45B6-9058-AAA1BAA7A3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0374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35510" y="247813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FILIERES DE QUALIFICATION AUX CHAMPIONNATS DE FRANCE JUJITSU </a:t>
            </a:r>
            <a:br>
              <a:rPr lang="fr-FR" b="1" dirty="0"/>
            </a:br>
            <a:r>
              <a:rPr lang="fr-FR" b="1" dirty="0"/>
              <a:t>-</a:t>
            </a:r>
            <a:br>
              <a:rPr lang="fr-FR" b="1" dirty="0"/>
            </a:br>
            <a:r>
              <a:rPr lang="fr-FR" b="1" dirty="0">
                <a:solidFill>
                  <a:srgbClr val="0070C0"/>
                </a:solidFill>
              </a:rPr>
              <a:t>PROPOSITIONS D’EVOLUTIONS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5779008"/>
            <a:ext cx="9144000" cy="448056"/>
          </a:xfrm>
        </p:spPr>
        <p:txBody>
          <a:bodyPr>
            <a:normAutofit fontScale="92500"/>
          </a:bodyPr>
          <a:lstStyle/>
          <a:p>
            <a:r>
              <a:rPr lang="fr-FR" dirty="0"/>
              <a:t>Jean Luc BOUVIER – Christophe BRUNET- Sébastien GIRARDEY - Avril 2023</a:t>
            </a:r>
          </a:p>
        </p:txBody>
      </p:sp>
    </p:spTree>
    <p:extLst>
      <p:ext uri="{BB962C8B-B14F-4D97-AF65-F5344CB8AC3E}">
        <p14:creationId xmlns:p14="http://schemas.microsoft.com/office/powerpoint/2010/main" val="1912945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6760" y="245301"/>
            <a:ext cx="11122152" cy="1325563"/>
          </a:xfrm>
        </p:spPr>
        <p:txBody>
          <a:bodyPr/>
          <a:lstStyle/>
          <a:p>
            <a:r>
              <a:rPr lang="fr-FR" b="1" dirty="0"/>
              <a:t>SELECTION AU CHAMPIONNAT DE FRANCE JUJITSU </a:t>
            </a:r>
            <a:r>
              <a:rPr lang="fr-FR" b="1" dirty="0">
                <a:solidFill>
                  <a:srgbClr val="FF0000"/>
                </a:solidFill>
              </a:rPr>
              <a:t>SENIORS</a:t>
            </a:r>
          </a:p>
        </p:txBody>
      </p:sp>
      <p:sp>
        <p:nvSpPr>
          <p:cNvPr id="8" name="Rectangle 7"/>
          <p:cNvSpPr/>
          <p:nvPr/>
        </p:nvSpPr>
        <p:spPr>
          <a:xfrm>
            <a:off x="702564" y="1761644"/>
            <a:ext cx="4392168" cy="550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PHASES DE QUALIFICATION REGIONALE</a:t>
            </a:r>
          </a:p>
        </p:txBody>
      </p:sp>
      <p:sp>
        <p:nvSpPr>
          <p:cNvPr id="10" name="Rectangle 9"/>
          <p:cNvSpPr/>
          <p:nvPr/>
        </p:nvSpPr>
        <p:spPr>
          <a:xfrm>
            <a:off x="702564" y="2530454"/>
            <a:ext cx="4392168" cy="692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2 TOURNOIS NATIONAUX (NORD et SUD)</a:t>
            </a:r>
          </a:p>
        </p:txBody>
      </p:sp>
      <p:sp>
        <p:nvSpPr>
          <p:cNvPr id="11" name="Flèche droite 10"/>
          <p:cNvSpPr/>
          <p:nvPr/>
        </p:nvSpPr>
        <p:spPr>
          <a:xfrm>
            <a:off x="5138928" y="1826012"/>
            <a:ext cx="653796" cy="33832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droite 11"/>
          <p:cNvSpPr/>
          <p:nvPr/>
        </p:nvSpPr>
        <p:spPr>
          <a:xfrm>
            <a:off x="5149596" y="2732158"/>
            <a:ext cx="682752" cy="33832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8769096" y="1557908"/>
            <a:ext cx="914400" cy="812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26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832348" y="1588238"/>
            <a:ext cx="1935480" cy="812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Quota : 4 </a:t>
            </a:r>
            <a:r>
              <a:rPr lang="fr-FR" dirty="0" err="1"/>
              <a:t>IdF</a:t>
            </a:r>
            <a:r>
              <a:rPr lang="fr-FR" dirty="0"/>
              <a:t>,</a:t>
            </a:r>
          </a:p>
          <a:p>
            <a:pPr algn="ctr"/>
            <a:r>
              <a:rPr lang="fr-FR" dirty="0"/>
              <a:t>2 autres Ligues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02564" y="3401462"/>
            <a:ext cx="4392168" cy="812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Médaillés internationaux (Europe, Monde, Jeux Mondiaux) N-1</a:t>
            </a:r>
          </a:p>
        </p:txBody>
      </p:sp>
      <p:sp>
        <p:nvSpPr>
          <p:cNvPr id="16" name="Flèche droite 15"/>
          <p:cNvSpPr/>
          <p:nvPr/>
        </p:nvSpPr>
        <p:spPr>
          <a:xfrm>
            <a:off x="5138928" y="3619797"/>
            <a:ext cx="3608832" cy="33832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8772144" y="3412293"/>
            <a:ext cx="914400" cy="774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02564" y="6260804"/>
            <a:ext cx="11122152" cy="411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Le champion de France Seniors N-1 apporte un quota supplémentaire globalisé à la Ligue concernée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769096" y="4315602"/>
            <a:ext cx="914400" cy="514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</a:t>
            </a:r>
          </a:p>
        </p:txBody>
      </p:sp>
      <p:sp>
        <p:nvSpPr>
          <p:cNvPr id="20" name="Flèche droite 19"/>
          <p:cNvSpPr/>
          <p:nvPr/>
        </p:nvSpPr>
        <p:spPr>
          <a:xfrm>
            <a:off x="5149596" y="4403658"/>
            <a:ext cx="3622548" cy="33832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702564" y="4337328"/>
            <a:ext cx="4392168" cy="5174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Champion de France Juniors N</a:t>
            </a:r>
          </a:p>
        </p:txBody>
      </p:sp>
      <p:sp>
        <p:nvSpPr>
          <p:cNvPr id="22" name="Flèche droite 21"/>
          <p:cNvSpPr/>
          <p:nvPr/>
        </p:nvSpPr>
        <p:spPr>
          <a:xfrm>
            <a:off x="5138928" y="5066309"/>
            <a:ext cx="3633216" cy="33832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lèche droite 23"/>
          <p:cNvSpPr/>
          <p:nvPr/>
        </p:nvSpPr>
        <p:spPr>
          <a:xfrm>
            <a:off x="7790688" y="1795175"/>
            <a:ext cx="966216" cy="33832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5868162" y="2618672"/>
            <a:ext cx="2112264" cy="580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bg1"/>
                </a:solidFill>
              </a:rPr>
              <a:t>Quota 3 par tournoi</a:t>
            </a:r>
          </a:p>
        </p:txBody>
      </p:sp>
      <p:sp>
        <p:nvSpPr>
          <p:cNvPr id="26" name="Flèche droite 25"/>
          <p:cNvSpPr/>
          <p:nvPr/>
        </p:nvSpPr>
        <p:spPr>
          <a:xfrm>
            <a:off x="8016240" y="2746942"/>
            <a:ext cx="755904" cy="33832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8775192" y="2518431"/>
            <a:ext cx="914400" cy="812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6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02564" y="4971822"/>
            <a:ext cx="4392168" cy="47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DOM TOM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769096" y="4978843"/>
            <a:ext cx="914400" cy="4685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0 à 6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0561320" y="1651863"/>
            <a:ext cx="1307592" cy="4491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34 à 40 participants</a:t>
            </a:r>
          </a:p>
        </p:txBody>
      </p:sp>
      <p:sp>
        <p:nvSpPr>
          <p:cNvPr id="32" name="Flèche droite 31"/>
          <p:cNvSpPr/>
          <p:nvPr/>
        </p:nvSpPr>
        <p:spPr>
          <a:xfrm>
            <a:off x="9744456" y="3312743"/>
            <a:ext cx="755904" cy="143703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702564" y="5620393"/>
            <a:ext cx="4392168" cy="416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AVIS DU DTN</a:t>
            </a:r>
          </a:p>
        </p:txBody>
      </p:sp>
      <p:sp>
        <p:nvSpPr>
          <p:cNvPr id="34" name="Flèche droite 33"/>
          <p:cNvSpPr/>
          <p:nvPr/>
        </p:nvSpPr>
        <p:spPr>
          <a:xfrm>
            <a:off x="5149596" y="5623547"/>
            <a:ext cx="5350764" cy="33832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2887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6760" y="245301"/>
            <a:ext cx="10515600" cy="1325563"/>
          </a:xfrm>
        </p:spPr>
        <p:txBody>
          <a:bodyPr/>
          <a:lstStyle/>
          <a:p>
            <a:r>
              <a:rPr lang="fr-FR" b="1" dirty="0"/>
              <a:t>SELECTION AU CHAMPIONNAT DE FRANCE JUJITSU </a:t>
            </a:r>
            <a:r>
              <a:rPr lang="fr-FR" b="1" dirty="0">
                <a:solidFill>
                  <a:srgbClr val="FF0000"/>
                </a:solidFill>
              </a:rPr>
              <a:t>CADETS</a:t>
            </a:r>
          </a:p>
        </p:txBody>
      </p:sp>
      <p:sp>
        <p:nvSpPr>
          <p:cNvPr id="8" name="Rectangle 7"/>
          <p:cNvSpPr/>
          <p:nvPr/>
        </p:nvSpPr>
        <p:spPr>
          <a:xfrm>
            <a:off x="766572" y="2071011"/>
            <a:ext cx="4392168" cy="550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PHASE DE QUALIFICATION REGIONALE</a:t>
            </a:r>
          </a:p>
        </p:txBody>
      </p:sp>
      <p:sp>
        <p:nvSpPr>
          <p:cNvPr id="10" name="Rectangle 9"/>
          <p:cNvSpPr/>
          <p:nvPr/>
        </p:nvSpPr>
        <p:spPr>
          <a:xfrm>
            <a:off x="746760" y="3185450"/>
            <a:ext cx="4392168" cy="569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2 TOURNOIS NATIONAUX</a:t>
            </a:r>
          </a:p>
        </p:txBody>
      </p:sp>
      <p:sp>
        <p:nvSpPr>
          <p:cNvPr id="11" name="Flèche droite 10"/>
          <p:cNvSpPr/>
          <p:nvPr/>
        </p:nvSpPr>
        <p:spPr>
          <a:xfrm>
            <a:off x="5220462" y="2176048"/>
            <a:ext cx="601218" cy="33832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droite 11"/>
          <p:cNvSpPr/>
          <p:nvPr/>
        </p:nvSpPr>
        <p:spPr>
          <a:xfrm>
            <a:off x="5220462" y="3352988"/>
            <a:ext cx="621030" cy="33832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8743950" y="1937190"/>
            <a:ext cx="914400" cy="812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26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821680" y="1937191"/>
            <a:ext cx="2106168" cy="812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Quota : 4 </a:t>
            </a:r>
            <a:r>
              <a:rPr lang="fr-FR" dirty="0" err="1"/>
              <a:t>IdF</a:t>
            </a:r>
            <a:r>
              <a:rPr lang="fr-FR" dirty="0"/>
              <a:t>,</a:t>
            </a:r>
          </a:p>
          <a:p>
            <a:pPr algn="ctr"/>
            <a:r>
              <a:rPr lang="fr-FR" dirty="0"/>
              <a:t>2 autres Ligues</a:t>
            </a:r>
          </a:p>
        </p:txBody>
      </p:sp>
      <p:sp>
        <p:nvSpPr>
          <p:cNvPr id="16" name="Flèche droite 15"/>
          <p:cNvSpPr/>
          <p:nvPr/>
        </p:nvSpPr>
        <p:spPr>
          <a:xfrm>
            <a:off x="5220462" y="4461935"/>
            <a:ext cx="3523488" cy="33832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766572" y="6303976"/>
            <a:ext cx="11122152" cy="411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Le champion de France Cadets N-1 apporte un quota supplémentaire globalisé à la Ligue concernée</a:t>
            </a:r>
          </a:p>
        </p:txBody>
      </p:sp>
      <p:sp>
        <p:nvSpPr>
          <p:cNvPr id="24" name="Flèche droite 23"/>
          <p:cNvSpPr/>
          <p:nvPr/>
        </p:nvSpPr>
        <p:spPr>
          <a:xfrm>
            <a:off x="7989570" y="2176048"/>
            <a:ext cx="754380" cy="33832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5902526" y="3191276"/>
            <a:ext cx="2164080" cy="580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3 sur tournoi </a:t>
            </a:r>
          </a:p>
        </p:txBody>
      </p:sp>
      <p:sp>
        <p:nvSpPr>
          <p:cNvPr id="26" name="Flèche droite 25"/>
          <p:cNvSpPr/>
          <p:nvPr/>
        </p:nvSpPr>
        <p:spPr>
          <a:xfrm>
            <a:off x="8127640" y="3326405"/>
            <a:ext cx="634280" cy="33832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8767572" y="3075024"/>
            <a:ext cx="914400" cy="812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6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66572" y="4224667"/>
            <a:ext cx="4392168" cy="812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DOM TOM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767572" y="4225811"/>
            <a:ext cx="914400" cy="812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0 à 6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0561320" y="1937191"/>
            <a:ext cx="1307592" cy="40326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34 à 40 participants</a:t>
            </a:r>
          </a:p>
        </p:txBody>
      </p:sp>
      <p:sp>
        <p:nvSpPr>
          <p:cNvPr id="32" name="Flèche droite 31"/>
          <p:cNvSpPr/>
          <p:nvPr/>
        </p:nvSpPr>
        <p:spPr>
          <a:xfrm>
            <a:off x="9743694" y="3150510"/>
            <a:ext cx="755904" cy="143703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746760" y="5287328"/>
            <a:ext cx="4411980" cy="682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AVIS DU DTN</a:t>
            </a:r>
          </a:p>
        </p:txBody>
      </p:sp>
      <p:sp>
        <p:nvSpPr>
          <p:cNvPr id="33" name="Flèche droite 32"/>
          <p:cNvSpPr/>
          <p:nvPr/>
        </p:nvSpPr>
        <p:spPr>
          <a:xfrm>
            <a:off x="5220462" y="5407469"/>
            <a:ext cx="5279136" cy="33832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6408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176272"/>
            <a:ext cx="10515600" cy="1984248"/>
          </a:xfrm>
        </p:spPr>
        <p:txBody>
          <a:bodyPr/>
          <a:lstStyle/>
          <a:p>
            <a:pPr algn="ctr"/>
            <a:r>
              <a:rPr lang="fr-FR" b="1" dirty="0"/>
              <a:t>Pour le championnat de France Jujitsu Juniors inscription libre sous conditions </a:t>
            </a:r>
          </a:p>
        </p:txBody>
      </p:sp>
    </p:spTree>
    <p:extLst>
      <p:ext uri="{BB962C8B-B14F-4D97-AF65-F5344CB8AC3E}">
        <p14:creationId xmlns:p14="http://schemas.microsoft.com/office/powerpoint/2010/main" val="1891697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6760" y="245301"/>
            <a:ext cx="10515600" cy="1325563"/>
          </a:xfrm>
        </p:spPr>
        <p:txBody>
          <a:bodyPr/>
          <a:lstStyle/>
          <a:p>
            <a:r>
              <a:rPr lang="fr-FR" b="1" dirty="0"/>
              <a:t>SELECTION AU CHAMPIONNAT DE FRANCE JUJITSU </a:t>
            </a:r>
            <a:r>
              <a:rPr lang="fr-FR" b="1" dirty="0">
                <a:solidFill>
                  <a:srgbClr val="FF0000"/>
                </a:solidFill>
              </a:rPr>
              <a:t>JUNIORS</a:t>
            </a:r>
          </a:p>
        </p:txBody>
      </p:sp>
      <p:sp>
        <p:nvSpPr>
          <p:cNvPr id="8" name="Rectangle 7"/>
          <p:cNvSpPr/>
          <p:nvPr/>
        </p:nvSpPr>
        <p:spPr>
          <a:xfrm>
            <a:off x="766572" y="3517969"/>
            <a:ext cx="11102340" cy="550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PARTICIPANTS A UNE PHASE DE QUALIFICATION REGIONALE EN CADETS OU SENIORS </a:t>
            </a:r>
          </a:p>
        </p:txBody>
      </p:sp>
      <p:sp>
        <p:nvSpPr>
          <p:cNvPr id="10" name="Rectangle 9"/>
          <p:cNvSpPr/>
          <p:nvPr/>
        </p:nvSpPr>
        <p:spPr>
          <a:xfrm>
            <a:off x="746760" y="4228800"/>
            <a:ext cx="11122152" cy="569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PARTICIPANTS A UN TOURNOI NATIONAL EN CADETS </a:t>
            </a:r>
          </a:p>
        </p:txBody>
      </p:sp>
      <p:sp>
        <p:nvSpPr>
          <p:cNvPr id="16" name="Flèche droite 15"/>
          <p:cNvSpPr/>
          <p:nvPr/>
        </p:nvSpPr>
        <p:spPr>
          <a:xfrm rot="5400000">
            <a:off x="5972043" y="2067940"/>
            <a:ext cx="691398" cy="203073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746760" y="4936079"/>
            <a:ext cx="11122152" cy="682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SELECTION DES DOM TOM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66572" y="2128193"/>
            <a:ext cx="11102340" cy="550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AYANTS DROIT A L’INSCRIPTION LIBRE AU CHAMPIONNAT DE FRANCE JUJITSU JUNIORS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66572" y="5756493"/>
            <a:ext cx="11122152" cy="682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AVIS DU DTN</a:t>
            </a:r>
          </a:p>
        </p:txBody>
      </p:sp>
    </p:spTree>
    <p:extLst>
      <p:ext uri="{BB962C8B-B14F-4D97-AF65-F5344CB8AC3E}">
        <p14:creationId xmlns:p14="http://schemas.microsoft.com/office/powerpoint/2010/main" val="3234437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CALENDRIER PREVISIONNEL DU SCHEMA DE QUALIFICATION AUX CHAMPIONNATS DE FRANCE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176272" y="1832401"/>
            <a:ext cx="1399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Phases de qualification régionales</a:t>
            </a:r>
          </a:p>
        </p:txBody>
      </p:sp>
      <p:sp>
        <p:nvSpPr>
          <p:cNvPr id="7" name="Flèche droite 6"/>
          <p:cNvSpPr/>
          <p:nvPr/>
        </p:nvSpPr>
        <p:spPr>
          <a:xfrm>
            <a:off x="950976" y="4732953"/>
            <a:ext cx="10402824" cy="4206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1543050" y="4227314"/>
            <a:ext cx="266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SEPT – OCT - NOV -DEC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817745" y="4227314"/>
            <a:ext cx="658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JAN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875782" y="4227314"/>
            <a:ext cx="658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FEV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896356" y="1802603"/>
            <a:ext cx="12755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FRANCE CADETS JUNIORS</a:t>
            </a:r>
          </a:p>
          <a:p>
            <a:pPr algn="ctr"/>
            <a:r>
              <a:rPr lang="fr-FR" dirty="0"/>
              <a:t>24-25 FEV 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933819" y="4247999"/>
            <a:ext cx="787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MARS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8121396" y="4239110"/>
            <a:ext cx="787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AVR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9179433" y="4249174"/>
            <a:ext cx="787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MAI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6942392" y="1815199"/>
            <a:ext cx="12755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FRANCE SENIORS</a:t>
            </a:r>
          </a:p>
          <a:p>
            <a:pPr algn="ctr"/>
            <a:r>
              <a:rPr lang="fr-FR" dirty="0"/>
              <a:t>16-17 MARS 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4624959" y="5930200"/>
            <a:ext cx="1702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Tournois nationaux</a:t>
            </a: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886968" y="15410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dirty="0"/>
          </a:p>
        </p:txBody>
      </p:sp>
      <p:sp>
        <p:nvSpPr>
          <p:cNvPr id="21" name="Flèche vers le bas 20"/>
          <p:cNvSpPr/>
          <p:nvPr/>
        </p:nvSpPr>
        <p:spPr>
          <a:xfrm>
            <a:off x="1444752" y="2866625"/>
            <a:ext cx="2862072" cy="690391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 vers le bas 21"/>
          <p:cNvSpPr/>
          <p:nvPr/>
        </p:nvSpPr>
        <p:spPr>
          <a:xfrm rot="10800000">
            <a:off x="4959477" y="5153577"/>
            <a:ext cx="1033272" cy="690391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lèche vers le bas 22"/>
          <p:cNvSpPr/>
          <p:nvPr/>
        </p:nvSpPr>
        <p:spPr>
          <a:xfrm>
            <a:off x="6398133" y="3075835"/>
            <a:ext cx="406146" cy="1172164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lèche vers le bas 23"/>
          <p:cNvSpPr/>
          <p:nvPr/>
        </p:nvSpPr>
        <p:spPr>
          <a:xfrm>
            <a:off x="7297293" y="3058402"/>
            <a:ext cx="406146" cy="118959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lèche vers le bas 24"/>
          <p:cNvSpPr/>
          <p:nvPr/>
        </p:nvSpPr>
        <p:spPr>
          <a:xfrm rot="10800000">
            <a:off x="6068948" y="5081499"/>
            <a:ext cx="329185" cy="83624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6161986" y="5957335"/>
            <a:ext cx="2215098" cy="856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Ouverture des inscriptions au </a:t>
            </a:r>
            <a:r>
              <a:rPr lang="fr-FR" dirty="0" err="1"/>
              <a:t>Chpt</a:t>
            </a:r>
            <a:r>
              <a:rPr lang="fr-FR" dirty="0"/>
              <a:t> France Juniors</a:t>
            </a:r>
          </a:p>
        </p:txBody>
      </p:sp>
    </p:spTree>
    <p:extLst>
      <p:ext uri="{BB962C8B-B14F-4D97-AF65-F5344CB8AC3E}">
        <p14:creationId xmlns:p14="http://schemas.microsoft.com/office/powerpoint/2010/main" val="34787931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6163"/>
          </a:xfrm>
        </p:spPr>
        <p:txBody>
          <a:bodyPr/>
          <a:lstStyle/>
          <a:p>
            <a:r>
              <a:rPr lang="fr-FR" b="1" dirty="0"/>
              <a:t>CALENDRIER DE QUALIFICATION JUJITSU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35024"/>
            <a:ext cx="10515600" cy="5166359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b="1" dirty="0"/>
              <a:t> NOVEMBRE – DECEMBRE</a:t>
            </a:r>
          </a:p>
          <a:p>
            <a:pPr lvl="1"/>
            <a:r>
              <a:rPr lang="fr-FR" dirty="0"/>
              <a:t>12 phases de qualifications régionales </a:t>
            </a:r>
          </a:p>
          <a:p>
            <a:pPr marL="914400" lvl="2" indent="0">
              <a:buNone/>
            </a:pPr>
            <a:r>
              <a:rPr lang="fr-FR" dirty="0"/>
              <a:t>(possibilité d’organiser le mode de qualification de son choix : championnat sec, circuit de tournois régionaux, association avec une autre Ligue, etc…)</a:t>
            </a:r>
          </a:p>
          <a:p>
            <a:pPr marL="914400" lvl="2" indent="0">
              <a:buNone/>
            </a:pPr>
            <a:endParaRPr lang="fr-FR" dirty="0"/>
          </a:p>
          <a:p>
            <a:pPr lvl="1"/>
            <a:r>
              <a:rPr lang="fr-FR" dirty="0"/>
              <a:t>31 décembre : Inscription via Extranet des qualifiés par région.</a:t>
            </a:r>
          </a:p>
          <a:p>
            <a:pPr marL="457200" lvl="1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b="1" dirty="0"/>
              <a:t> JANVIER – FEVRIER </a:t>
            </a:r>
            <a:r>
              <a:rPr lang="fr-FR" dirty="0"/>
              <a:t>(20-21/01 et 3-4/02)</a:t>
            </a:r>
          </a:p>
          <a:p>
            <a:pPr lvl="1"/>
            <a:r>
              <a:rPr lang="fr-FR" dirty="0"/>
              <a:t>Tournoi National « Nord » de qualification</a:t>
            </a:r>
          </a:p>
          <a:p>
            <a:pPr lvl="1"/>
            <a:r>
              <a:rPr lang="fr-FR" dirty="0"/>
              <a:t>Tournoi National « Sud » de qualification</a:t>
            </a:r>
          </a:p>
          <a:p>
            <a:pPr marL="457200" lvl="1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b="1" dirty="0"/>
              <a:t> FEVRIER</a:t>
            </a:r>
            <a:r>
              <a:rPr lang="fr-FR" dirty="0"/>
              <a:t> (6/02)</a:t>
            </a:r>
          </a:p>
          <a:p>
            <a:pPr lvl="1"/>
            <a:r>
              <a:rPr lang="fr-FR" dirty="0"/>
              <a:t>Edition de la liste définitive des sélectionnés aux championnats de France  </a:t>
            </a:r>
          </a:p>
          <a:p>
            <a:pPr lvl="1"/>
            <a:r>
              <a:rPr lang="fr-FR" dirty="0"/>
              <a:t>Inscription au championnat de France Jujitsu Juniors</a:t>
            </a:r>
          </a:p>
          <a:p>
            <a:pPr marL="457200" lvl="1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b="1" dirty="0"/>
              <a:t> FEVRIER</a:t>
            </a:r>
            <a:r>
              <a:rPr lang="fr-FR" dirty="0"/>
              <a:t> (24 -25/02) </a:t>
            </a:r>
          </a:p>
          <a:p>
            <a:pPr lvl="1"/>
            <a:r>
              <a:rPr lang="fr-FR" dirty="0"/>
              <a:t>Championnat de France Cadets et Juniors – Lieu à déterminer</a:t>
            </a:r>
          </a:p>
          <a:p>
            <a:pPr marL="457200" lvl="1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b="1" dirty="0"/>
              <a:t> FEVRIER</a:t>
            </a:r>
            <a:r>
              <a:rPr lang="fr-FR" dirty="0"/>
              <a:t> (26/02) </a:t>
            </a:r>
          </a:p>
          <a:p>
            <a:pPr lvl="1"/>
            <a:r>
              <a:rPr lang="fr-FR" dirty="0"/>
              <a:t>Rajouts des champions de France Juniors à la liste des sélectionnés au championnat de France Seniors</a:t>
            </a:r>
          </a:p>
          <a:p>
            <a:pPr marL="457200" lvl="1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b="1" dirty="0"/>
              <a:t> MARS</a:t>
            </a:r>
            <a:r>
              <a:rPr lang="fr-FR" dirty="0"/>
              <a:t> (16-17/03)</a:t>
            </a:r>
          </a:p>
          <a:p>
            <a:pPr lvl="1"/>
            <a:r>
              <a:rPr lang="fr-FR" dirty="0"/>
              <a:t>Championnat de France Seniors - </a:t>
            </a:r>
            <a:r>
              <a:rPr lang="fr-FR" dirty="0" err="1"/>
              <a:t>VendéeSpace</a:t>
            </a:r>
            <a:r>
              <a:rPr lang="fr-FR" dirty="0"/>
              <a:t> – </a:t>
            </a:r>
            <a:r>
              <a:rPr lang="fr-FR" dirty="0" err="1"/>
              <a:t>Mouilleron</a:t>
            </a:r>
            <a:r>
              <a:rPr lang="fr-FR" dirty="0"/>
              <a:t> le Captif</a:t>
            </a:r>
          </a:p>
        </p:txBody>
      </p:sp>
    </p:spTree>
    <p:extLst>
      <p:ext uri="{BB962C8B-B14F-4D97-AF65-F5344CB8AC3E}">
        <p14:creationId xmlns:p14="http://schemas.microsoft.com/office/powerpoint/2010/main" val="1054779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 txBox="1">
            <a:spLocks/>
          </p:cNvSpPr>
          <p:nvPr/>
        </p:nvSpPr>
        <p:spPr>
          <a:xfrm>
            <a:off x="701040" y="817183"/>
            <a:ext cx="10515600" cy="5797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/>
              <a:t>LES </a:t>
            </a:r>
            <a:r>
              <a:rPr lang="fr-FR" b="1"/>
              <a:t>ENJEUX LIES </a:t>
            </a:r>
            <a:r>
              <a:rPr lang="fr-FR" b="1" dirty="0"/>
              <a:t>A CE PROJET</a:t>
            </a: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597408" y="1737360"/>
            <a:ext cx="11244072" cy="471830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dirty="0"/>
          </a:p>
          <a:p>
            <a:pPr algn="just"/>
            <a:r>
              <a:rPr lang="fr-FR" dirty="0"/>
              <a:t>Réduire les inégalités de pratique du jujitsu sportif sur l’ensemble du territoire et permettre ainsi à chaque licencié de pratiquer cette activité à proximité de chez lui.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Développer l’arbitrage Jujitsu au niveau régional.</a:t>
            </a:r>
          </a:p>
          <a:p>
            <a:pPr marL="0" indent="0" algn="just">
              <a:buNone/>
            </a:pPr>
            <a:endParaRPr lang="fr-FR" dirty="0"/>
          </a:p>
          <a:p>
            <a:r>
              <a:rPr lang="fr-FR" dirty="0"/>
              <a:t>Augmenter le nombre de participants à la pratique du Jujitsu sportif.</a:t>
            </a:r>
          </a:p>
          <a:p>
            <a:endParaRPr lang="fr-FR" dirty="0"/>
          </a:p>
          <a:p>
            <a:r>
              <a:rPr lang="fr-FR" dirty="0"/>
              <a:t>Dynamiser l’offre sportive du jujitsu par la mise en place d’entraînements réguliers couplés ou juxtaposés aux entraînements des structures permanentes d’entraînement dans les territoires</a:t>
            </a:r>
            <a:br>
              <a:rPr lang="fr-FR" dirty="0"/>
            </a:br>
            <a:endParaRPr lang="fr-FR" dirty="0"/>
          </a:p>
          <a:p>
            <a:r>
              <a:rPr lang="fr-FR" dirty="0"/>
              <a:t>Concourir au développement d’une offre de pratique sportive complémentaire à celle du Judo, pour fidéliser les licenciés FFJDA ayant la fibre compétitive, mais ayant trouvé leurs limites dans le judo sportif.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7780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Principes du projet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00548" y="1937909"/>
            <a:ext cx="11122152" cy="4738194"/>
          </a:xfrm>
        </p:spPr>
        <p:txBody>
          <a:bodyPr>
            <a:normAutofit fontScale="85000" lnSpcReduction="20000"/>
          </a:bodyPr>
          <a:lstStyle/>
          <a:p>
            <a:pPr algn="just">
              <a:spcBef>
                <a:spcPts val="1500"/>
              </a:spcBef>
            </a:pPr>
            <a:r>
              <a:rPr lang="fr-FR" dirty="0"/>
              <a:t>Avoir une offre « territoriale » de qualification pour éviter aux combattants des territoires n’ayant aucune ou peu de pratique jujitsu, de devoir parcourir de longues distances pour se qualifier</a:t>
            </a:r>
          </a:p>
          <a:p>
            <a:pPr marL="0" indent="0" algn="just">
              <a:spcBef>
                <a:spcPts val="1500"/>
              </a:spcBef>
              <a:buNone/>
            </a:pPr>
            <a:r>
              <a:rPr lang="fr-FR" dirty="0"/>
              <a:t>	=&gt; Renforcer l’égalité des chances de qualification.</a:t>
            </a:r>
          </a:p>
          <a:p>
            <a:pPr algn="just">
              <a:spcBef>
                <a:spcPts val="1500"/>
              </a:spcBef>
            </a:pPr>
            <a:r>
              <a:rPr lang="fr-FR" dirty="0"/>
              <a:t>Développer de manière harmonieuse et équitable le Jujitsu sportif sur tout le territoire français.</a:t>
            </a:r>
          </a:p>
          <a:p>
            <a:pPr algn="just">
              <a:spcBef>
                <a:spcPts val="1500"/>
              </a:spcBef>
            </a:pPr>
            <a:r>
              <a:rPr lang="fr-FR" dirty="0"/>
              <a:t>Avoir une représentativité de l’ensemble des Ligues aux championnats de France.</a:t>
            </a:r>
          </a:p>
          <a:p>
            <a:pPr algn="just">
              <a:spcBef>
                <a:spcPts val="1500"/>
              </a:spcBef>
            </a:pPr>
            <a:r>
              <a:rPr lang="fr-FR" dirty="0"/>
              <a:t>Réduire les coûts de participation pour les clubs et les licenciés.</a:t>
            </a:r>
          </a:p>
          <a:p>
            <a:pPr algn="just">
              <a:spcBef>
                <a:spcPts val="1500"/>
              </a:spcBef>
            </a:pPr>
            <a:r>
              <a:rPr lang="fr-FR" dirty="0"/>
              <a:t>Prendre en compte les particularités territoriales dans le choix du système de qualification</a:t>
            </a:r>
          </a:p>
          <a:p>
            <a:pPr algn="just">
              <a:spcBef>
                <a:spcPts val="1500"/>
              </a:spcBef>
            </a:pPr>
            <a:r>
              <a:rPr lang="fr-FR" dirty="0"/>
              <a:t>Privilégier les compétitions sèches qualificatives</a:t>
            </a:r>
          </a:p>
          <a:p>
            <a:pPr algn="just">
              <a:spcBef>
                <a:spcPts val="1500"/>
              </a:spcBef>
            </a:pPr>
            <a:r>
              <a:rPr lang="fr-FR" dirty="0"/>
              <a:t>Privilégier la proximité avec les territoires (contribution éco responsable).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5521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7240" y="935674"/>
            <a:ext cx="10789920" cy="17588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u="sng" dirty="0"/>
              <a:t>Constat</a:t>
            </a:r>
            <a:r>
              <a:rPr lang="fr-FR" sz="2400" b="1" dirty="0"/>
              <a:t> : </a:t>
            </a:r>
          </a:p>
          <a:p>
            <a:pPr algn="ctr"/>
            <a:r>
              <a:rPr lang="fr-FR" sz="2000" dirty="0"/>
              <a:t>Malgré le COVID, la diminution des tournois de qualification (donc l’éloignement des licenciés) et l’augmentation du prix de l’essence, le nombre de pratiquants est resté stable notamment chez les jeunes. </a:t>
            </a:r>
          </a:p>
        </p:txBody>
      </p:sp>
      <p:sp>
        <p:nvSpPr>
          <p:cNvPr id="5" name="Rectangle 4"/>
          <p:cNvSpPr/>
          <p:nvPr/>
        </p:nvSpPr>
        <p:spPr>
          <a:xfrm>
            <a:off x="786384" y="2886330"/>
            <a:ext cx="5385816" cy="54266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SENIORS</a:t>
            </a:r>
          </a:p>
        </p:txBody>
      </p:sp>
      <p:sp>
        <p:nvSpPr>
          <p:cNvPr id="6" name="Rectangle 5"/>
          <p:cNvSpPr/>
          <p:nvPr/>
        </p:nvSpPr>
        <p:spPr>
          <a:xfrm>
            <a:off x="6256020" y="2886329"/>
            <a:ext cx="5321808" cy="54266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CADETS</a:t>
            </a:r>
          </a:p>
        </p:txBody>
      </p:sp>
      <p:sp>
        <p:nvSpPr>
          <p:cNvPr id="7" name="Rectangle 6"/>
          <p:cNvSpPr/>
          <p:nvPr/>
        </p:nvSpPr>
        <p:spPr>
          <a:xfrm>
            <a:off x="777240" y="3666933"/>
            <a:ext cx="5385816" cy="1207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rgbClr val="FF0000"/>
                </a:solidFill>
              </a:rPr>
              <a:t>Avant COVID et 10 tournois</a:t>
            </a:r>
          </a:p>
          <a:p>
            <a:pPr algn="ctr"/>
            <a:r>
              <a:rPr lang="fr-FR" sz="2000" dirty="0"/>
              <a:t>COMBAT : 346</a:t>
            </a:r>
          </a:p>
          <a:p>
            <a:pPr algn="ctr"/>
            <a:r>
              <a:rPr lang="fr-FR" sz="2000" dirty="0"/>
              <a:t>NE WAZA : 506</a:t>
            </a:r>
          </a:p>
        </p:txBody>
      </p:sp>
      <p:sp>
        <p:nvSpPr>
          <p:cNvPr id="8" name="Rectangle 7"/>
          <p:cNvSpPr/>
          <p:nvPr/>
        </p:nvSpPr>
        <p:spPr>
          <a:xfrm>
            <a:off x="777240" y="5065776"/>
            <a:ext cx="5394960" cy="120700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rgbClr val="FF0000"/>
                </a:solidFill>
              </a:rPr>
              <a:t>Après COVID et passage à 6 tournois</a:t>
            </a:r>
          </a:p>
          <a:p>
            <a:pPr algn="ctr"/>
            <a:r>
              <a:rPr lang="fr-FR" sz="2000" dirty="0"/>
              <a:t>COMBAT : 310</a:t>
            </a:r>
          </a:p>
          <a:p>
            <a:pPr algn="ctr"/>
            <a:r>
              <a:rPr lang="fr-FR" sz="2000" dirty="0"/>
              <a:t>NE WAZA : 400</a:t>
            </a:r>
          </a:p>
        </p:txBody>
      </p:sp>
      <p:sp>
        <p:nvSpPr>
          <p:cNvPr id="9" name="Rectangle 8"/>
          <p:cNvSpPr/>
          <p:nvPr/>
        </p:nvSpPr>
        <p:spPr>
          <a:xfrm>
            <a:off x="6245352" y="3666933"/>
            <a:ext cx="5321808" cy="1207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rgbClr val="FF0000"/>
                </a:solidFill>
              </a:rPr>
              <a:t>Avant COVID et 10 tournois</a:t>
            </a:r>
          </a:p>
          <a:p>
            <a:pPr algn="ctr"/>
            <a:r>
              <a:rPr lang="fr-FR" sz="2000" dirty="0"/>
              <a:t>COMBAT : 182</a:t>
            </a:r>
          </a:p>
          <a:p>
            <a:pPr algn="ctr"/>
            <a:r>
              <a:rPr lang="fr-FR" sz="2000" dirty="0"/>
              <a:t>NE WAZA : 268</a:t>
            </a:r>
          </a:p>
        </p:txBody>
      </p:sp>
      <p:sp>
        <p:nvSpPr>
          <p:cNvPr id="10" name="Rectangle 9"/>
          <p:cNvSpPr/>
          <p:nvPr/>
        </p:nvSpPr>
        <p:spPr>
          <a:xfrm>
            <a:off x="6266688" y="5065776"/>
            <a:ext cx="5300472" cy="120700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rgbClr val="FF0000"/>
                </a:solidFill>
              </a:rPr>
              <a:t>Après COVID et passage à 6 tournois</a:t>
            </a:r>
          </a:p>
          <a:p>
            <a:pPr algn="ctr"/>
            <a:r>
              <a:rPr lang="fr-FR" sz="2000" dirty="0"/>
              <a:t>COMBAT : 187</a:t>
            </a:r>
          </a:p>
          <a:p>
            <a:pPr algn="ctr"/>
            <a:r>
              <a:rPr lang="fr-FR" sz="2000" dirty="0"/>
              <a:t>NE WAZA : 180</a:t>
            </a:r>
          </a:p>
        </p:txBody>
      </p:sp>
    </p:spTree>
    <p:extLst>
      <p:ext uri="{BB962C8B-B14F-4D97-AF65-F5344CB8AC3E}">
        <p14:creationId xmlns:p14="http://schemas.microsoft.com/office/powerpoint/2010/main" val="816783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0416" y="273685"/>
            <a:ext cx="3294888" cy="1920875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Nombre de pratiquants Jujitsu par région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2887" y="273685"/>
            <a:ext cx="6181344" cy="6743285"/>
          </a:xfrm>
        </p:spPr>
      </p:pic>
      <p:sp>
        <p:nvSpPr>
          <p:cNvPr id="5" name="Ellipse 4"/>
          <p:cNvSpPr/>
          <p:nvPr/>
        </p:nvSpPr>
        <p:spPr>
          <a:xfrm>
            <a:off x="10085832" y="273685"/>
            <a:ext cx="1883664" cy="1405305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10322</a:t>
            </a:r>
          </a:p>
        </p:txBody>
      </p:sp>
      <p:sp>
        <p:nvSpPr>
          <p:cNvPr id="8" name="Flèche vers le bas 7"/>
          <p:cNvSpPr/>
          <p:nvPr/>
        </p:nvSpPr>
        <p:spPr>
          <a:xfrm rot="4548597" flipH="1">
            <a:off x="8070203" y="-511259"/>
            <a:ext cx="82665" cy="400278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2018917" y="3882494"/>
            <a:ext cx="1180764" cy="975173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</a:rPr>
              <a:t>7858</a:t>
            </a:r>
          </a:p>
        </p:txBody>
      </p:sp>
      <p:sp>
        <p:nvSpPr>
          <p:cNvPr id="10" name="Flèche vers le bas 9"/>
          <p:cNvSpPr/>
          <p:nvPr/>
        </p:nvSpPr>
        <p:spPr>
          <a:xfrm rot="16042179">
            <a:off x="4018234" y="3451003"/>
            <a:ext cx="84381" cy="170705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7182948" y="128978"/>
            <a:ext cx="1180764" cy="975173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</a:rPr>
              <a:t>7581</a:t>
            </a:r>
          </a:p>
        </p:txBody>
      </p:sp>
      <p:sp>
        <p:nvSpPr>
          <p:cNvPr id="12" name="Flèche vers le bas 11"/>
          <p:cNvSpPr/>
          <p:nvPr/>
        </p:nvSpPr>
        <p:spPr>
          <a:xfrm rot="4548597" flipH="1">
            <a:off x="6616660" y="299447"/>
            <a:ext cx="108668" cy="107940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0323576" y="3561290"/>
            <a:ext cx="1180764" cy="975173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</a:rPr>
              <a:t>7458</a:t>
            </a:r>
          </a:p>
        </p:txBody>
      </p:sp>
      <p:sp>
        <p:nvSpPr>
          <p:cNvPr id="14" name="Flèche vers le bas 13"/>
          <p:cNvSpPr/>
          <p:nvPr/>
        </p:nvSpPr>
        <p:spPr>
          <a:xfrm rot="5400000" flipH="1">
            <a:off x="8853981" y="2575719"/>
            <a:ext cx="95406" cy="284378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2006514" y="5798005"/>
            <a:ext cx="1180764" cy="975173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</a:rPr>
              <a:t>7367</a:t>
            </a:r>
          </a:p>
        </p:txBody>
      </p:sp>
      <p:sp>
        <p:nvSpPr>
          <p:cNvPr id="16" name="Flèche vers le bas 15"/>
          <p:cNvSpPr/>
          <p:nvPr/>
        </p:nvSpPr>
        <p:spPr>
          <a:xfrm rot="15201188">
            <a:off x="4290457" y="4649924"/>
            <a:ext cx="111051" cy="238558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9126048" y="1717184"/>
            <a:ext cx="953856" cy="81570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5333</a:t>
            </a:r>
          </a:p>
        </p:txBody>
      </p:sp>
      <p:sp>
        <p:nvSpPr>
          <p:cNvPr id="18" name="Flèche vers le bas 17"/>
          <p:cNvSpPr/>
          <p:nvPr/>
        </p:nvSpPr>
        <p:spPr>
          <a:xfrm rot="5400000" flipH="1">
            <a:off x="8362044" y="1348882"/>
            <a:ext cx="82295" cy="142617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Ellipse 18"/>
          <p:cNvSpPr/>
          <p:nvPr/>
        </p:nvSpPr>
        <p:spPr>
          <a:xfrm>
            <a:off x="9507810" y="4799520"/>
            <a:ext cx="953856" cy="81570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5069</a:t>
            </a:r>
          </a:p>
        </p:txBody>
      </p:sp>
      <p:sp>
        <p:nvSpPr>
          <p:cNvPr id="20" name="Flèche vers le bas 19"/>
          <p:cNvSpPr/>
          <p:nvPr/>
        </p:nvSpPr>
        <p:spPr>
          <a:xfrm rot="5400000" flipH="1">
            <a:off x="8746622" y="4490684"/>
            <a:ext cx="103790" cy="139386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280416" y="3444084"/>
            <a:ext cx="899111" cy="58740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3304</a:t>
            </a:r>
          </a:p>
        </p:txBody>
      </p:sp>
      <p:sp>
        <p:nvSpPr>
          <p:cNvPr id="22" name="Flèche vers le bas 21"/>
          <p:cNvSpPr/>
          <p:nvPr/>
        </p:nvSpPr>
        <p:spPr>
          <a:xfrm rot="15716537">
            <a:off x="3299352" y="1212057"/>
            <a:ext cx="85511" cy="435618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2804348" y="128978"/>
            <a:ext cx="899111" cy="58740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3022</a:t>
            </a:r>
          </a:p>
        </p:txBody>
      </p:sp>
      <p:sp>
        <p:nvSpPr>
          <p:cNvPr id="24" name="Ellipse 23"/>
          <p:cNvSpPr/>
          <p:nvPr/>
        </p:nvSpPr>
        <p:spPr>
          <a:xfrm>
            <a:off x="432256" y="2890358"/>
            <a:ext cx="801621" cy="44540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2721</a:t>
            </a:r>
          </a:p>
        </p:txBody>
      </p:sp>
      <p:sp>
        <p:nvSpPr>
          <p:cNvPr id="25" name="Flèche vers le bas 24"/>
          <p:cNvSpPr/>
          <p:nvPr/>
        </p:nvSpPr>
        <p:spPr>
          <a:xfrm rot="18566473">
            <a:off x="4212910" y="316670"/>
            <a:ext cx="64025" cy="168263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" name="Flèche vers le bas 25"/>
          <p:cNvSpPr/>
          <p:nvPr/>
        </p:nvSpPr>
        <p:spPr>
          <a:xfrm rot="15926907">
            <a:off x="2575677" y="1586632"/>
            <a:ext cx="69305" cy="276713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1443622" y="2230111"/>
            <a:ext cx="801621" cy="44540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2553</a:t>
            </a:r>
          </a:p>
        </p:txBody>
      </p:sp>
      <p:sp>
        <p:nvSpPr>
          <p:cNvPr id="28" name="Flèche vers le bas 27"/>
          <p:cNvSpPr/>
          <p:nvPr/>
        </p:nvSpPr>
        <p:spPr>
          <a:xfrm rot="15926907">
            <a:off x="2803505" y="1779385"/>
            <a:ext cx="69176" cy="118394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10702719" y="2827237"/>
            <a:ext cx="801621" cy="44540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2521</a:t>
            </a:r>
          </a:p>
        </p:txBody>
      </p:sp>
      <p:sp>
        <p:nvSpPr>
          <p:cNvPr id="30" name="Flèche vers le bas 29"/>
          <p:cNvSpPr/>
          <p:nvPr/>
        </p:nvSpPr>
        <p:spPr>
          <a:xfrm rot="5400000" flipH="1">
            <a:off x="8896922" y="1305434"/>
            <a:ext cx="116424" cy="349517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7460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0416" y="273685"/>
            <a:ext cx="3294888" cy="1920875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Nombre de pratiquants </a:t>
            </a:r>
            <a:r>
              <a:rPr lang="fr-FR" b="1" dirty="0">
                <a:solidFill>
                  <a:srgbClr val="FF0000"/>
                </a:solidFill>
              </a:rPr>
              <a:t>en % </a:t>
            </a:r>
            <a:r>
              <a:rPr lang="fr-FR" b="1" dirty="0"/>
              <a:t>Jujitsu par région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6604" y="76406"/>
            <a:ext cx="6177651" cy="6739256"/>
          </a:xfrm>
        </p:spPr>
      </p:pic>
      <p:sp>
        <p:nvSpPr>
          <p:cNvPr id="5" name="Ellipse 4"/>
          <p:cNvSpPr/>
          <p:nvPr/>
        </p:nvSpPr>
        <p:spPr>
          <a:xfrm>
            <a:off x="9894848" y="529487"/>
            <a:ext cx="1074606" cy="5006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10,45%</a:t>
            </a:r>
          </a:p>
        </p:txBody>
      </p:sp>
      <p:sp>
        <p:nvSpPr>
          <p:cNvPr id="8" name="Flèche vers le bas 7"/>
          <p:cNvSpPr/>
          <p:nvPr/>
        </p:nvSpPr>
        <p:spPr>
          <a:xfrm rot="4548597" flipH="1">
            <a:off x="7929155" y="-669275"/>
            <a:ext cx="82665" cy="400278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1852502" y="3882495"/>
            <a:ext cx="1347179" cy="94207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15,89%</a:t>
            </a:r>
          </a:p>
        </p:txBody>
      </p:sp>
      <p:sp>
        <p:nvSpPr>
          <p:cNvPr id="10" name="Flèche vers le bas 9"/>
          <p:cNvSpPr/>
          <p:nvPr/>
        </p:nvSpPr>
        <p:spPr>
          <a:xfrm rot="16042179">
            <a:off x="4018234" y="3451003"/>
            <a:ext cx="84381" cy="170705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7182948" y="128978"/>
            <a:ext cx="1368646" cy="895151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16,19%</a:t>
            </a:r>
          </a:p>
        </p:txBody>
      </p:sp>
      <p:sp>
        <p:nvSpPr>
          <p:cNvPr id="12" name="Flèche vers le bas 11"/>
          <p:cNvSpPr/>
          <p:nvPr/>
        </p:nvSpPr>
        <p:spPr>
          <a:xfrm rot="4548597" flipH="1">
            <a:off x="6616660" y="299447"/>
            <a:ext cx="108668" cy="107940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0323576" y="3561290"/>
            <a:ext cx="1271016" cy="85335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12,76%</a:t>
            </a:r>
          </a:p>
        </p:txBody>
      </p:sp>
      <p:sp>
        <p:nvSpPr>
          <p:cNvPr id="14" name="Flèche vers le bas 13"/>
          <p:cNvSpPr/>
          <p:nvPr/>
        </p:nvSpPr>
        <p:spPr>
          <a:xfrm rot="5400000" flipH="1">
            <a:off x="8853981" y="2575719"/>
            <a:ext cx="95406" cy="284378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1228376" y="5312665"/>
            <a:ext cx="1958902" cy="1460514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chemeClr val="tx1"/>
                </a:solidFill>
              </a:rPr>
              <a:t>17,16%</a:t>
            </a:r>
          </a:p>
        </p:txBody>
      </p:sp>
      <p:sp>
        <p:nvSpPr>
          <p:cNvPr id="16" name="Flèche vers le bas 15"/>
          <p:cNvSpPr/>
          <p:nvPr/>
        </p:nvSpPr>
        <p:spPr>
          <a:xfrm rot="15201188">
            <a:off x="4290457" y="4552436"/>
            <a:ext cx="111051" cy="238558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9126048" y="1717183"/>
            <a:ext cx="1335618" cy="85349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13,26%</a:t>
            </a:r>
          </a:p>
        </p:txBody>
      </p:sp>
      <p:sp>
        <p:nvSpPr>
          <p:cNvPr id="18" name="Flèche vers le bas 17"/>
          <p:cNvSpPr/>
          <p:nvPr/>
        </p:nvSpPr>
        <p:spPr>
          <a:xfrm rot="5400000" flipH="1">
            <a:off x="8362044" y="1348882"/>
            <a:ext cx="82295" cy="142617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Ellipse 18"/>
          <p:cNvSpPr/>
          <p:nvPr/>
        </p:nvSpPr>
        <p:spPr>
          <a:xfrm>
            <a:off x="9507810" y="4799520"/>
            <a:ext cx="1466326" cy="933768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15%</a:t>
            </a:r>
          </a:p>
        </p:txBody>
      </p:sp>
      <p:sp>
        <p:nvSpPr>
          <p:cNvPr id="20" name="Flèche vers le bas 19"/>
          <p:cNvSpPr/>
          <p:nvPr/>
        </p:nvSpPr>
        <p:spPr>
          <a:xfrm rot="5400000" flipH="1">
            <a:off x="8746622" y="4490684"/>
            <a:ext cx="103790" cy="139386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63562" y="3446034"/>
            <a:ext cx="1321693" cy="968608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16,29%</a:t>
            </a:r>
          </a:p>
        </p:txBody>
      </p:sp>
      <p:sp>
        <p:nvSpPr>
          <p:cNvPr id="22" name="Flèche vers le bas 21"/>
          <p:cNvSpPr/>
          <p:nvPr/>
        </p:nvSpPr>
        <p:spPr>
          <a:xfrm rot="15514179">
            <a:off x="3402571" y="1276027"/>
            <a:ext cx="100218" cy="422630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2804348" y="128979"/>
            <a:ext cx="1187935" cy="47155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10,23%</a:t>
            </a:r>
          </a:p>
        </p:txBody>
      </p:sp>
      <p:sp>
        <p:nvSpPr>
          <p:cNvPr id="24" name="Ellipse 23"/>
          <p:cNvSpPr/>
          <p:nvPr/>
        </p:nvSpPr>
        <p:spPr>
          <a:xfrm>
            <a:off x="280416" y="2890358"/>
            <a:ext cx="953461" cy="45634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9,74%</a:t>
            </a:r>
          </a:p>
        </p:txBody>
      </p:sp>
      <p:sp>
        <p:nvSpPr>
          <p:cNvPr id="25" name="Flèche vers le bas 24"/>
          <p:cNvSpPr/>
          <p:nvPr/>
        </p:nvSpPr>
        <p:spPr>
          <a:xfrm rot="18566473">
            <a:off x="4338713" y="264973"/>
            <a:ext cx="64025" cy="168263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" name="Flèche vers le bas 25"/>
          <p:cNvSpPr/>
          <p:nvPr/>
        </p:nvSpPr>
        <p:spPr>
          <a:xfrm rot="15926907">
            <a:off x="2575677" y="1586632"/>
            <a:ext cx="69305" cy="276713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1179526" y="2230111"/>
            <a:ext cx="1065717" cy="45104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10,19%</a:t>
            </a:r>
          </a:p>
        </p:txBody>
      </p:sp>
      <p:sp>
        <p:nvSpPr>
          <p:cNvPr id="28" name="Flèche vers le bas 27"/>
          <p:cNvSpPr/>
          <p:nvPr/>
        </p:nvSpPr>
        <p:spPr>
          <a:xfrm rot="15442497">
            <a:off x="2773412" y="1715936"/>
            <a:ext cx="91174" cy="1154899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10702719" y="2598964"/>
            <a:ext cx="1321641" cy="82122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12,89%</a:t>
            </a:r>
          </a:p>
        </p:txBody>
      </p:sp>
      <p:sp>
        <p:nvSpPr>
          <p:cNvPr id="30" name="Flèche vers le bas 29"/>
          <p:cNvSpPr/>
          <p:nvPr/>
        </p:nvSpPr>
        <p:spPr>
          <a:xfrm rot="5400000" flipH="1">
            <a:off x="8896922" y="1305434"/>
            <a:ext cx="116424" cy="349517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2432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0416" y="273685"/>
            <a:ext cx="3294888" cy="1920875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Nombre de compétiteurs Jujitsu par région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203" y="364756"/>
            <a:ext cx="6181344" cy="6743285"/>
          </a:xfrm>
        </p:spPr>
      </p:pic>
      <p:sp>
        <p:nvSpPr>
          <p:cNvPr id="5" name="Ellipse 4"/>
          <p:cNvSpPr/>
          <p:nvPr/>
        </p:nvSpPr>
        <p:spPr>
          <a:xfrm>
            <a:off x="10060786" y="305425"/>
            <a:ext cx="1872717" cy="1277624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chemeClr val="tx1"/>
                </a:solidFill>
              </a:rPr>
              <a:t>245</a:t>
            </a:r>
          </a:p>
        </p:txBody>
      </p:sp>
      <p:sp>
        <p:nvSpPr>
          <p:cNvPr id="8" name="Flèche vers le bas 7"/>
          <p:cNvSpPr/>
          <p:nvPr/>
        </p:nvSpPr>
        <p:spPr>
          <a:xfrm rot="4548597" flipH="1">
            <a:off x="8070203" y="-511259"/>
            <a:ext cx="82665" cy="400278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1852502" y="3882495"/>
            <a:ext cx="1347179" cy="94207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</a:rPr>
              <a:t>140</a:t>
            </a:r>
          </a:p>
        </p:txBody>
      </p:sp>
      <p:sp>
        <p:nvSpPr>
          <p:cNvPr id="10" name="Flèche vers le bas 9"/>
          <p:cNvSpPr/>
          <p:nvPr/>
        </p:nvSpPr>
        <p:spPr>
          <a:xfrm rot="16042179">
            <a:off x="4018234" y="3451003"/>
            <a:ext cx="84381" cy="170705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7207549" y="345218"/>
            <a:ext cx="1101516" cy="66654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79</a:t>
            </a:r>
          </a:p>
        </p:txBody>
      </p:sp>
      <p:sp>
        <p:nvSpPr>
          <p:cNvPr id="12" name="Flèche vers le bas 11"/>
          <p:cNvSpPr/>
          <p:nvPr/>
        </p:nvSpPr>
        <p:spPr>
          <a:xfrm rot="4548597" flipH="1">
            <a:off x="6616660" y="299447"/>
            <a:ext cx="108668" cy="107940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0323576" y="3561290"/>
            <a:ext cx="1271016" cy="853351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</a:rPr>
              <a:t>145</a:t>
            </a:r>
          </a:p>
        </p:txBody>
      </p:sp>
      <p:sp>
        <p:nvSpPr>
          <p:cNvPr id="14" name="Flèche vers le bas 13"/>
          <p:cNvSpPr/>
          <p:nvPr/>
        </p:nvSpPr>
        <p:spPr>
          <a:xfrm rot="5400000" flipH="1">
            <a:off x="8853981" y="2575719"/>
            <a:ext cx="95406" cy="284378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2451470" y="5949285"/>
            <a:ext cx="1180639" cy="73165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86</a:t>
            </a:r>
          </a:p>
        </p:txBody>
      </p:sp>
      <p:sp>
        <p:nvSpPr>
          <p:cNvPr id="16" name="Flèche vers le bas 15"/>
          <p:cNvSpPr/>
          <p:nvPr/>
        </p:nvSpPr>
        <p:spPr>
          <a:xfrm rot="15201188">
            <a:off x="4732598" y="4707884"/>
            <a:ext cx="111051" cy="238558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vers le bas 17"/>
          <p:cNvSpPr/>
          <p:nvPr/>
        </p:nvSpPr>
        <p:spPr>
          <a:xfrm rot="5400000" flipH="1">
            <a:off x="8362044" y="1348882"/>
            <a:ext cx="82295" cy="142617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Ellipse 18"/>
          <p:cNvSpPr/>
          <p:nvPr/>
        </p:nvSpPr>
        <p:spPr>
          <a:xfrm>
            <a:off x="9507810" y="4799520"/>
            <a:ext cx="1117518" cy="70625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73</a:t>
            </a:r>
          </a:p>
        </p:txBody>
      </p:sp>
      <p:sp>
        <p:nvSpPr>
          <p:cNvPr id="20" name="Flèche vers le bas 19"/>
          <p:cNvSpPr/>
          <p:nvPr/>
        </p:nvSpPr>
        <p:spPr>
          <a:xfrm rot="5400000" flipH="1">
            <a:off x="8746622" y="4490684"/>
            <a:ext cx="103790" cy="139386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184064" y="3482066"/>
            <a:ext cx="1180612" cy="75000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81</a:t>
            </a:r>
          </a:p>
        </p:txBody>
      </p:sp>
      <p:sp>
        <p:nvSpPr>
          <p:cNvPr id="22" name="Flèche vers le bas 21"/>
          <p:cNvSpPr/>
          <p:nvPr/>
        </p:nvSpPr>
        <p:spPr>
          <a:xfrm rot="15514179">
            <a:off x="3402571" y="1276027"/>
            <a:ext cx="100218" cy="422630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3082347" y="394371"/>
            <a:ext cx="692794" cy="56507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24" name="Ellipse 23"/>
          <p:cNvSpPr/>
          <p:nvPr/>
        </p:nvSpPr>
        <p:spPr>
          <a:xfrm>
            <a:off x="761117" y="2752905"/>
            <a:ext cx="1105447" cy="73644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63</a:t>
            </a:r>
          </a:p>
        </p:txBody>
      </p:sp>
      <p:sp>
        <p:nvSpPr>
          <p:cNvPr id="25" name="Flèche vers le bas 24"/>
          <p:cNvSpPr/>
          <p:nvPr/>
        </p:nvSpPr>
        <p:spPr>
          <a:xfrm rot="18566473">
            <a:off x="4383992" y="478398"/>
            <a:ext cx="64025" cy="168263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" name="Flèche vers le bas 25"/>
          <p:cNvSpPr/>
          <p:nvPr/>
        </p:nvSpPr>
        <p:spPr>
          <a:xfrm rot="15926907">
            <a:off x="3202598" y="1549883"/>
            <a:ext cx="69305" cy="276713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1553323" y="2219985"/>
            <a:ext cx="687037" cy="49736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54</a:t>
            </a:r>
          </a:p>
        </p:txBody>
      </p:sp>
      <p:sp>
        <p:nvSpPr>
          <p:cNvPr id="28" name="Flèche vers le bas 27"/>
          <p:cNvSpPr/>
          <p:nvPr/>
        </p:nvSpPr>
        <p:spPr>
          <a:xfrm rot="15926907">
            <a:off x="2803505" y="1779385"/>
            <a:ext cx="69176" cy="118394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10702719" y="2739085"/>
            <a:ext cx="727281" cy="57744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30" name="Flèche vers le bas 29"/>
          <p:cNvSpPr/>
          <p:nvPr/>
        </p:nvSpPr>
        <p:spPr>
          <a:xfrm rot="5400000" flipH="1">
            <a:off x="8896922" y="1305434"/>
            <a:ext cx="116424" cy="349517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9116280" y="1763737"/>
            <a:ext cx="727281" cy="57744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32</a:t>
            </a:r>
          </a:p>
        </p:txBody>
      </p:sp>
    </p:spTree>
    <p:extLst>
      <p:ext uri="{BB962C8B-B14F-4D97-AF65-F5344CB8AC3E}">
        <p14:creationId xmlns:p14="http://schemas.microsoft.com/office/powerpoint/2010/main" val="3504940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/>
              <a:t>Nombre de pratiquants Jujitsu Corse et DOM TOM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838200" y="1825624"/>
            <a:ext cx="10975848" cy="4822063"/>
          </a:xfrm>
        </p:spPr>
        <p:txBody>
          <a:bodyPr>
            <a:normAutofit fontScale="77500" lnSpcReduction="2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CORSE</a:t>
            </a:r>
            <a:r>
              <a:rPr lang="fr-FR" dirty="0"/>
              <a:t> = </a:t>
            </a:r>
            <a:r>
              <a:rPr lang="fr-FR" b="1" dirty="0"/>
              <a:t>706</a:t>
            </a:r>
            <a:r>
              <a:rPr lang="fr-FR" dirty="0"/>
              <a:t> soit un pourcentage de </a:t>
            </a:r>
            <a:r>
              <a:rPr lang="fr-FR" b="1" dirty="0"/>
              <a:t>37,85%</a:t>
            </a:r>
          </a:p>
          <a:p>
            <a:endParaRPr lang="fr-FR" b="1" dirty="0"/>
          </a:p>
          <a:p>
            <a:r>
              <a:rPr lang="fr-FR" b="1" dirty="0">
                <a:solidFill>
                  <a:srgbClr val="FF0000"/>
                </a:solidFill>
              </a:rPr>
              <a:t>GUYANE</a:t>
            </a:r>
            <a:r>
              <a:rPr lang="fr-FR" b="1" dirty="0"/>
              <a:t> = 520 </a:t>
            </a:r>
            <a:r>
              <a:rPr lang="fr-FR" dirty="0"/>
              <a:t>soit un pourcentage de </a:t>
            </a:r>
            <a:r>
              <a:rPr lang="fr-FR" b="1" dirty="0"/>
              <a:t>34,12%</a:t>
            </a:r>
          </a:p>
          <a:p>
            <a:endParaRPr lang="fr-FR" b="1" dirty="0"/>
          </a:p>
          <a:p>
            <a:r>
              <a:rPr lang="fr-FR" b="1" dirty="0">
                <a:solidFill>
                  <a:srgbClr val="FF0000"/>
                </a:solidFill>
              </a:rPr>
              <a:t>REUNION*</a:t>
            </a:r>
            <a:r>
              <a:rPr lang="fr-FR" b="1" dirty="0"/>
              <a:t> = 823 </a:t>
            </a:r>
            <a:r>
              <a:rPr lang="fr-FR" dirty="0"/>
              <a:t>soit un pourcentage de </a:t>
            </a:r>
            <a:r>
              <a:rPr lang="fr-FR" b="1" dirty="0"/>
              <a:t>24,37% </a:t>
            </a:r>
          </a:p>
          <a:p>
            <a:endParaRPr lang="fr-FR" b="1" dirty="0"/>
          </a:p>
          <a:p>
            <a:r>
              <a:rPr lang="fr-FR" b="1" dirty="0">
                <a:solidFill>
                  <a:srgbClr val="FF0000"/>
                </a:solidFill>
              </a:rPr>
              <a:t>GUADELOUPE*</a:t>
            </a:r>
            <a:r>
              <a:rPr lang="fr-FR" b="1" dirty="0"/>
              <a:t> = 452 </a:t>
            </a:r>
            <a:r>
              <a:rPr lang="fr-FR" dirty="0"/>
              <a:t>soit un pourcentage de </a:t>
            </a:r>
            <a:r>
              <a:rPr lang="fr-FR" b="1" dirty="0"/>
              <a:t>24,23%</a:t>
            </a:r>
          </a:p>
          <a:p>
            <a:endParaRPr lang="fr-FR" b="1" dirty="0"/>
          </a:p>
          <a:p>
            <a:r>
              <a:rPr lang="fr-FR" b="1" dirty="0">
                <a:solidFill>
                  <a:srgbClr val="FF0000"/>
                </a:solidFill>
              </a:rPr>
              <a:t>MARTINIQUE </a:t>
            </a:r>
            <a:r>
              <a:rPr lang="fr-FR" b="1" dirty="0"/>
              <a:t>= 536 </a:t>
            </a:r>
            <a:r>
              <a:rPr lang="fr-FR" dirty="0"/>
              <a:t>soit un pourcentage de </a:t>
            </a:r>
            <a:r>
              <a:rPr lang="fr-FR" b="1" dirty="0"/>
              <a:t>22,94%</a:t>
            </a:r>
          </a:p>
          <a:p>
            <a:endParaRPr lang="fr-FR" b="1" dirty="0"/>
          </a:p>
          <a:p>
            <a:r>
              <a:rPr lang="fr-FR" b="1" dirty="0">
                <a:solidFill>
                  <a:srgbClr val="FF0000"/>
                </a:solidFill>
              </a:rPr>
              <a:t>NOUVELLE CALEDONIE</a:t>
            </a:r>
            <a:r>
              <a:rPr lang="fr-FR" b="1" dirty="0"/>
              <a:t> = 62 </a:t>
            </a:r>
            <a:r>
              <a:rPr lang="fr-FR" dirty="0"/>
              <a:t>soit un pourcentage de </a:t>
            </a:r>
            <a:r>
              <a:rPr lang="fr-FR" b="1" dirty="0"/>
              <a:t>6,89%</a:t>
            </a:r>
          </a:p>
          <a:p>
            <a:endParaRPr lang="fr-FR" b="1" dirty="0"/>
          </a:p>
          <a:p>
            <a:pPr marL="0" indent="0">
              <a:buNone/>
            </a:pPr>
            <a:r>
              <a:rPr lang="fr-FR" b="1" dirty="0"/>
              <a:t>* Ligues engagées sur les championnats de France Jujitsu </a:t>
            </a:r>
          </a:p>
          <a:p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108605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Une contrainte </a:t>
            </a:r>
            <a:r>
              <a:rPr lang="fr-FR" b="1" dirty="0"/>
              <a:t>: le calendrier international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1207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 Championnat d’Europe Jujitsu U16 –U18 – U21</a:t>
            </a:r>
          </a:p>
          <a:p>
            <a:pPr marL="457200" lvl="1" indent="0">
              <a:buNone/>
            </a:pPr>
            <a:r>
              <a:rPr lang="fr-FR" dirty="0"/>
              <a:t>-&gt; 4 au 7/04 - Roumanie</a:t>
            </a:r>
          </a:p>
          <a:p>
            <a:pPr lvl="1"/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 Paris Grand Prix Jujitsu 2024</a:t>
            </a:r>
          </a:p>
          <a:p>
            <a:pPr marL="457200" lvl="1" indent="0">
              <a:buNone/>
            </a:pPr>
            <a:r>
              <a:rPr lang="fr-FR" dirty="0"/>
              <a:t>-&gt; 27 et 28/04 – Paris France</a:t>
            </a:r>
          </a:p>
          <a:p>
            <a:pPr lvl="1"/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 Championnat d’Europe Jujitsu Adultes </a:t>
            </a:r>
          </a:p>
          <a:p>
            <a:pPr marL="457200" lvl="1" indent="0">
              <a:buNone/>
            </a:pPr>
            <a:r>
              <a:rPr lang="fr-FR" dirty="0"/>
              <a:t>-&gt; 31/05 au 2/06 – </a:t>
            </a:r>
            <a:r>
              <a:rPr lang="fr-FR" dirty="0" err="1"/>
              <a:t>Maintal</a:t>
            </a:r>
            <a:r>
              <a:rPr lang="fr-FR" dirty="0"/>
              <a:t> Allemagne</a:t>
            </a:r>
          </a:p>
          <a:p>
            <a:pPr lvl="1"/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 Championnat du Monde Jujitsu U16 –U18- U21</a:t>
            </a:r>
          </a:p>
          <a:p>
            <a:pPr marL="457200" lvl="1" indent="0">
              <a:buNone/>
            </a:pPr>
            <a:r>
              <a:rPr lang="fr-FR" dirty="0"/>
              <a:t>-&gt; Fin Septembre – Crête</a:t>
            </a:r>
          </a:p>
          <a:p>
            <a:pPr marL="457200" lvl="1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 Championnat du Monde Jujitsu Adultes </a:t>
            </a:r>
          </a:p>
          <a:p>
            <a:pPr marL="457200" lvl="1" indent="0">
              <a:buNone/>
            </a:pPr>
            <a:r>
              <a:rPr lang="fr-FR" dirty="0"/>
              <a:t>-&gt; Novembre - 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8088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5048" y="11625"/>
            <a:ext cx="10515600" cy="1325563"/>
          </a:xfrm>
        </p:spPr>
        <p:txBody>
          <a:bodyPr/>
          <a:lstStyle/>
          <a:p>
            <a:pPr algn="ctr"/>
            <a:r>
              <a:rPr lang="fr-FR" b="1" dirty="0" err="1"/>
              <a:t>Chpts</a:t>
            </a:r>
            <a:r>
              <a:rPr lang="fr-FR" b="1" dirty="0"/>
              <a:t> de France Jujitsu Cadets et Seniors</a:t>
            </a:r>
            <a:br>
              <a:rPr lang="fr-FR" b="1" dirty="0"/>
            </a:br>
            <a:r>
              <a:rPr lang="fr-FR" b="1" dirty="0">
                <a:solidFill>
                  <a:srgbClr val="0070C0"/>
                </a:solidFill>
              </a:rPr>
              <a:t>- </a:t>
            </a:r>
            <a:r>
              <a:rPr lang="fr-FR" b="1" u="sng" dirty="0">
                <a:solidFill>
                  <a:srgbClr val="0070C0"/>
                </a:solidFill>
              </a:rPr>
              <a:t>Projet</a:t>
            </a:r>
            <a:r>
              <a:rPr lang="fr-FR" b="1" dirty="0">
                <a:solidFill>
                  <a:srgbClr val="0070C0"/>
                </a:solidFill>
              </a:rPr>
              <a:t> -</a:t>
            </a:r>
          </a:p>
        </p:txBody>
      </p:sp>
      <p:sp>
        <p:nvSpPr>
          <p:cNvPr id="4" name="Rectangle 3"/>
          <p:cNvSpPr/>
          <p:nvPr/>
        </p:nvSpPr>
        <p:spPr>
          <a:xfrm>
            <a:off x="1554480" y="5797296"/>
            <a:ext cx="2752344" cy="6949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26 athlètes maximum</a:t>
            </a:r>
          </a:p>
        </p:txBody>
      </p:sp>
      <p:sp>
        <p:nvSpPr>
          <p:cNvPr id="5" name="Rectangle 4"/>
          <p:cNvSpPr/>
          <p:nvPr/>
        </p:nvSpPr>
        <p:spPr>
          <a:xfrm>
            <a:off x="716280" y="3034188"/>
            <a:ext cx="4696968" cy="21795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Phases de qualification régionale adaptées à chaque région</a:t>
            </a:r>
          </a:p>
          <a:p>
            <a:pPr algn="ctr"/>
            <a:r>
              <a:rPr lang="fr-FR" dirty="0"/>
              <a:t>(Championnat régional « Sec », circuits de tournois, etc….)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Possibilité à 2 Ligues de s’associer.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7104888" y="3034188"/>
            <a:ext cx="4105656" cy="595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Tournois nationaux payants</a:t>
            </a:r>
          </a:p>
        </p:txBody>
      </p:sp>
      <p:sp>
        <p:nvSpPr>
          <p:cNvPr id="7" name="Rectangle 6"/>
          <p:cNvSpPr/>
          <p:nvPr/>
        </p:nvSpPr>
        <p:spPr>
          <a:xfrm>
            <a:off x="716280" y="1644301"/>
            <a:ext cx="10494264" cy="8062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</a:t>
            </a:r>
            <a:r>
              <a:rPr lang="fr-FR" sz="4400" b="1" dirty="0"/>
              <a:t>2 voies distinctes de sélection</a:t>
            </a:r>
            <a:endParaRPr lang="fr-FR" sz="4400" dirty="0"/>
          </a:p>
        </p:txBody>
      </p:sp>
      <p:sp>
        <p:nvSpPr>
          <p:cNvPr id="10" name="Flèche vers le bas 9"/>
          <p:cNvSpPr/>
          <p:nvPr/>
        </p:nvSpPr>
        <p:spPr>
          <a:xfrm>
            <a:off x="2660904" y="2606040"/>
            <a:ext cx="851916" cy="31089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vers le bas 10"/>
          <p:cNvSpPr/>
          <p:nvPr/>
        </p:nvSpPr>
        <p:spPr>
          <a:xfrm>
            <a:off x="8731758" y="2606040"/>
            <a:ext cx="851916" cy="31089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7104888" y="4094222"/>
            <a:ext cx="1527048" cy="925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Tournoi national Nord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848088" y="4094221"/>
            <a:ext cx="1362456" cy="925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Tournoi national Sud</a:t>
            </a:r>
          </a:p>
        </p:txBody>
      </p:sp>
      <p:sp>
        <p:nvSpPr>
          <p:cNvPr id="14" name="Flèche vers le bas 13"/>
          <p:cNvSpPr/>
          <p:nvPr/>
        </p:nvSpPr>
        <p:spPr>
          <a:xfrm>
            <a:off x="7360158" y="3746752"/>
            <a:ext cx="851916" cy="31089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vers le bas 14"/>
          <p:cNvSpPr/>
          <p:nvPr/>
        </p:nvSpPr>
        <p:spPr>
          <a:xfrm>
            <a:off x="10103358" y="3744464"/>
            <a:ext cx="851916" cy="31089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7776972" y="5797296"/>
            <a:ext cx="2752344" cy="6949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6 athlètes maximum</a:t>
            </a:r>
          </a:p>
        </p:txBody>
      </p:sp>
      <p:sp>
        <p:nvSpPr>
          <p:cNvPr id="17" name="Flèche vers le bas 16"/>
          <p:cNvSpPr/>
          <p:nvPr/>
        </p:nvSpPr>
        <p:spPr>
          <a:xfrm>
            <a:off x="8727186" y="5325616"/>
            <a:ext cx="851916" cy="31089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vers le bas 17"/>
          <p:cNvSpPr/>
          <p:nvPr/>
        </p:nvSpPr>
        <p:spPr>
          <a:xfrm>
            <a:off x="2638806" y="5325616"/>
            <a:ext cx="851916" cy="31089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41294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31934</TotalTime>
  <Words>994</Words>
  <Application>Microsoft Office PowerPoint</Application>
  <PresentationFormat>Grand écran</PresentationFormat>
  <Paragraphs>191</Paragraphs>
  <Slides>16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Thème Office</vt:lpstr>
      <vt:lpstr>FILIERES DE QUALIFICATION AUX CHAMPIONNATS DE FRANCE JUJITSU  - PROPOSITIONS D’EVOLUTIONS</vt:lpstr>
      <vt:lpstr>Principes du projet</vt:lpstr>
      <vt:lpstr>Présentation PowerPoint</vt:lpstr>
      <vt:lpstr>Nombre de pratiquants Jujitsu par région</vt:lpstr>
      <vt:lpstr>Nombre de pratiquants en % Jujitsu par région</vt:lpstr>
      <vt:lpstr>Nombre de compétiteurs Jujitsu par région</vt:lpstr>
      <vt:lpstr>Nombre de pratiquants Jujitsu Corse et DOM TOM</vt:lpstr>
      <vt:lpstr>Une contrainte : le calendrier international</vt:lpstr>
      <vt:lpstr>Chpts de France Jujitsu Cadets et Seniors - Projet -</vt:lpstr>
      <vt:lpstr>SELECTION AU CHAMPIONNAT DE FRANCE JUJITSU SENIORS</vt:lpstr>
      <vt:lpstr>SELECTION AU CHAMPIONNAT DE FRANCE JUJITSU CADETS</vt:lpstr>
      <vt:lpstr>Pour le championnat de France Jujitsu Juniors inscription libre sous conditions </vt:lpstr>
      <vt:lpstr>SELECTION AU CHAMPIONNAT DE FRANCE JUJITSU JUNIORS</vt:lpstr>
      <vt:lpstr>CALENDRIER PREVISIONNEL DU SCHEMA DE QUALIFICATION AUX CHAMPIONNATS DE FRANCE</vt:lpstr>
      <vt:lpstr>CALENDRIER DE QUALIFICATION JUJITSU</vt:lpstr>
      <vt:lpstr>Présentation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EVOUTION FILIERE DE QUALIFICATION AUX CHAPIONNATS DE FRANCE JUJITSU</dc:title>
  <dc:creator>Christophe BRUNET</dc:creator>
  <cp:lastModifiedBy>Jean-Luc BOUVIER</cp:lastModifiedBy>
  <cp:revision>66</cp:revision>
  <dcterms:created xsi:type="dcterms:W3CDTF">2022-11-30T05:06:45Z</dcterms:created>
  <dcterms:modified xsi:type="dcterms:W3CDTF">2023-06-20T07:40:44Z</dcterms:modified>
</cp:coreProperties>
</file>